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7" r:id="rId2"/>
    <p:sldId id="258" r:id="rId3"/>
    <p:sldId id="260" r:id="rId4"/>
    <p:sldId id="259" r:id="rId5"/>
    <p:sldId id="261" r:id="rId6"/>
    <p:sldId id="263" r:id="rId7"/>
    <p:sldId id="264" r:id="rId8"/>
    <p:sldId id="265" r:id="rId9"/>
    <p:sldId id="266" r:id="rId10"/>
    <p:sldId id="267" r:id="rId11"/>
    <p:sldId id="268" r:id="rId12"/>
    <p:sldId id="269" r:id="rId13"/>
    <p:sldId id="270" r:id="rId14"/>
    <p:sldId id="271" r:id="rId15"/>
    <p:sldId id="272" r:id="rId16"/>
    <p:sldId id="282" r:id="rId17"/>
    <p:sldId id="278" r:id="rId18"/>
    <p:sldId id="283"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5" autoAdjust="0"/>
    <p:restoredTop sz="69449" autoAdjust="0"/>
  </p:normalViewPr>
  <p:slideViewPr>
    <p:cSldViewPr>
      <p:cViewPr varScale="1">
        <p:scale>
          <a:sx n="74" d="100"/>
          <a:sy n="74" d="100"/>
        </p:scale>
        <p:origin x="-1260"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51F41B-7CA0-408D-9B38-1ED4FAFB47F8}" type="datetimeFigureOut">
              <a:rPr lang="en-AU" smtClean="0"/>
              <a:t>5/04/2017</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70D069B-F0B3-445A-9362-4ED2C73D373B}" type="slidenum">
              <a:rPr lang="en-AU" smtClean="0"/>
              <a:t>‹#›</a:t>
            </a:fld>
            <a:endParaRPr lang="en-AU"/>
          </a:p>
        </p:txBody>
      </p:sp>
    </p:spTree>
    <p:extLst>
      <p:ext uri="{BB962C8B-B14F-4D97-AF65-F5344CB8AC3E}">
        <p14:creationId xmlns:p14="http://schemas.microsoft.com/office/powerpoint/2010/main" val="3263154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ted.com/talks/richard_st_john_s_8_secrets_of_success.html"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ted.com/talks/richard_st_john_s_8_secrets_of_success.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ted.com/talks/richard_st_john_s_8_secrets_of_success.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ted.com/talks/richard_st_john_s_8_secrets_of_success.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ted.com/talks/richard_st_john_s_8_secrets_of_success.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ted.com/talks/richard_st_john_s_8_secrets_of_success.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ted.com/talks/richard_st_john_s_8_secrets_of_success.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ted.com/talks/richard_st_john_s_8_secrets_of_success.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ted.com/talks/richard_st_john_s_8_secrets_of_success.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ted.com/talks/richard_st_john_s_8_secrets_of_success.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ted.com/talks/richard_st_john_s_8_secrets_of_success.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ted.com/talks/richard_st_john_s_8_secrets_of_success.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ted.com/talks/richard_st_john_s_8_secrets_of_success.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ted.com/talks/richard_st_john_s_8_secrets_of_success.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ted.com/talks/richard_st_john_s_8_secrets_of_success.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ted.com/talks/richard_st_john_s_8_secrets_of_success.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ted.com/talks/richard_st_john_s_8_secrets_of_success.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The</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picture</a:t>
            </a:r>
            <a:r>
              <a:rPr lang="en-AU" sz="1200" kern="1200" baseline="0" dirty="0" smtClean="0">
                <a:solidFill>
                  <a:schemeClr val="tx1"/>
                </a:solidFill>
                <a:effectLst/>
                <a:latin typeface="+mn-lt"/>
                <a:ea typeface="+mn-ea"/>
                <a:cs typeface="+mn-cs"/>
              </a:rPr>
              <a:t> on the slide is from the video at this website: </a:t>
            </a:r>
            <a:r>
              <a:rPr lang="en-AU" dirty="0" smtClean="0">
                <a:hlinkClick r:id="rId3"/>
              </a:rPr>
              <a:t>http://www.ted.com/talks/richard_st_john_s_8_secrets_of_success.html</a:t>
            </a:r>
            <a:endParaRPr lang="en-AU"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kern="1200" dirty="0" smtClean="0">
              <a:solidFill>
                <a:schemeClr val="tx1"/>
              </a:solidFill>
              <a:effectLst/>
              <a:latin typeface="+mn-lt"/>
              <a:ea typeface="+mn-ea"/>
              <a:cs typeface="+mn-cs"/>
            </a:endParaRPr>
          </a:p>
          <a:p>
            <a:r>
              <a:rPr lang="en-AU" sz="1200" b="1" u="sng" kern="1200" dirty="0" smtClean="0">
                <a:solidFill>
                  <a:schemeClr val="tx1"/>
                </a:solidFill>
                <a:effectLst/>
                <a:latin typeface="+mn-lt"/>
                <a:ea typeface="+mn-ea"/>
                <a:cs typeface="+mn-cs"/>
              </a:rPr>
              <a:t>Note:</a:t>
            </a:r>
            <a:r>
              <a:rPr lang="en-AU" sz="1200" b="1" u="none" kern="1200" dirty="0" smtClean="0">
                <a:solidFill>
                  <a:schemeClr val="tx1"/>
                </a:solidFill>
                <a:effectLst/>
                <a:latin typeface="+mn-lt"/>
                <a:ea typeface="+mn-ea"/>
                <a:cs typeface="+mn-cs"/>
              </a:rPr>
              <a:t> </a:t>
            </a:r>
            <a:r>
              <a:rPr lang="en-AU" sz="1200" b="0" u="none" kern="1200" dirty="0" smtClean="0">
                <a:solidFill>
                  <a:schemeClr val="tx1"/>
                </a:solidFill>
                <a:effectLst/>
                <a:latin typeface="+mn-lt"/>
                <a:ea typeface="+mn-ea"/>
                <a:cs typeface="+mn-cs"/>
              </a:rPr>
              <a:t> T</a:t>
            </a:r>
            <a:r>
              <a:rPr lang="en-AU" sz="1200" b="0" u="none" kern="1200" baseline="0" dirty="0" smtClean="0">
                <a:solidFill>
                  <a:schemeClr val="tx1"/>
                </a:solidFill>
                <a:effectLst/>
                <a:latin typeface="+mn-lt"/>
                <a:ea typeface="+mn-ea"/>
                <a:cs typeface="+mn-cs"/>
              </a:rPr>
              <a:t>here are two swear words in the video and slide 17, but they are used in a funny way that is not insulting or hurtful to anyone. </a:t>
            </a:r>
            <a:endParaRPr lang="en-AU" sz="1200" b="1" u="sng" kern="1200" dirty="0" smtClean="0">
              <a:solidFill>
                <a:schemeClr val="tx1"/>
              </a:solidFill>
              <a:effectLst/>
              <a:latin typeface="+mn-lt"/>
              <a:ea typeface="+mn-ea"/>
              <a:cs typeface="+mn-cs"/>
            </a:endParaRPr>
          </a:p>
          <a:p>
            <a:endParaRPr lang="en-AU" sz="1200" b="1" u="sng" kern="1200" dirty="0" smtClean="0">
              <a:solidFill>
                <a:schemeClr val="tx1"/>
              </a:solidFill>
              <a:effectLst/>
              <a:latin typeface="+mn-lt"/>
              <a:ea typeface="+mn-ea"/>
              <a:cs typeface="+mn-cs"/>
            </a:endParaRPr>
          </a:p>
          <a:p>
            <a:r>
              <a:rPr lang="en-AU" sz="1200" b="1" u="sng" kern="1200" dirty="0" smtClean="0">
                <a:solidFill>
                  <a:schemeClr val="tx1"/>
                </a:solidFill>
                <a:effectLst/>
                <a:latin typeface="+mn-lt"/>
                <a:ea typeface="+mn-ea"/>
                <a:cs typeface="+mn-cs"/>
              </a:rPr>
              <a:t>‘8 Secrets of Success’ Lesson Plan</a:t>
            </a:r>
          </a:p>
          <a:p>
            <a:pPr lvl="0"/>
            <a:r>
              <a:rPr lang="en-AU" sz="1200" kern="1200" dirty="0" smtClean="0">
                <a:solidFill>
                  <a:schemeClr val="tx1"/>
                </a:solidFill>
                <a:effectLst/>
                <a:latin typeface="+mn-lt"/>
                <a:ea typeface="+mn-ea"/>
                <a:cs typeface="+mn-cs"/>
              </a:rPr>
              <a:t>-</a:t>
            </a:r>
            <a:r>
              <a:rPr lang="en-AU" sz="1200" kern="1200" baseline="0" dirty="0" smtClean="0">
                <a:solidFill>
                  <a:schemeClr val="tx1"/>
                </a:solidFill>
                <a:effectLst/>
                <a:latin typeface="+mn-lt"/>
                <a:ea typeface="+mn-ea"/>
                <a:cs typeface="+mn-cs"/>
              </a:rPr>
              <a:t> S</a:t>
            </a:r>
            <a:r>
              <a:rPr lang="en-AU" sz="1200" kern="1200" dirty="0" smtClean="0">
                <a:solidFill>
                  <a:schemeClr val="tx1"/>
                </a:solidFill>
                <a:effectLst/>
                <a:latin typeface="+mn-lt"/>
                <a:ea typeface="+mn-ea"/>
                <a:cs typeface="+mn-cs"/>
              </a:rPr>
              <a:t>tart with a </a:t>
            </a:r>
            <a:r>
              <a:rPr lang="en-AU" sz="1200" b="1" kern="1200" dirty="0" smtClean="0">
                <a:solidFill>
                  <a:schemeClr val="tx1"/>
                </a:solidFill>
                <a:effectLst/>
                <a:latin typeface="+mn-lt"/>
                <a:ea typeface="+mn-ea"/>
                <a:cs typeface="+mn-cs"/>
              </a:rPr>
              <a:t>brainstorm </a:t>
            </a:r>
            <a:r>
              <a:rPr lang="en-AU" sz="1200" kern="1200" dirty="0" smtClean="0">
                <a:solidFill>
                  <a:schemeClr val="tx1"/>
                </a:solidFill>
                <a:effectLst/>
                <a:latin typeface="+mn-lt"/>
                <a:ea typeface="+mn-ea"/>
                <a:cs typeface="+mn-cs"/>
              </a:rPr>
              <a:t>of ‘success’ so the teacher can see SS vocab on the topic and introduce the topic. Or, ask</a:t>
            </a:r>
            <a:r>
              <a:rPr lang="en-AU" sz="1200" kern="1200" baseline="0" dirty="0" smtClean="0">
                <a:solidFill>
                  <a:schemeClr val="tx1"/>
                </a:solidFill>
                <a:effectLst/>
                <a:latin typeface="+mn-lt"/>
                <a:ea typeface="+mn-ea"/>
                <a:cs typeface="+mn-cs"/>
              </a:rPr>
              <a:t> the students “what do you think is important for success?” or “what leads to success?” or “what do you think  are the 8 secrets of success?” </a:t>
            </a:r>
            <a:endParaRPr lang="en-AU" sz="1200" kern="1200" dirty="0" smtClean="0">
              <a:solidFill>
                <a:schemeClr val="tx1"/>
              </a:solidFill>
              <a:effectLst/>
              <a:latin typeface="+mn-lt"/>
              <a:ea typeface="+mn-ea"/>
              <a:cs typeface="+mn-cs"/>
            </a:endParaRPr>
          </a:p>
          <a:p>
            <a:pPr marL="0" lvl="0" indent="0">
              <a:buFontTx/>
              <a:buNone/>
            </a:pPr>
            <a:r>
              <a:rPr lang="en-AU" sz="1200" kern="1200" dirty="0" smtClean="0">
                <a:solidFill>
                  <a:schemeClr val="tx1"/>
                </a:solidFill>
                <a:effectLst/>
                <a:latin typeface="+mn-lt"/>
                <a:ea typeface="+mn-ea"/>
                <a:cs typeface="+mn-cs"/>
              </a:rPr>
              <a:t>- </a:t>
            </a:r>
            <a:r>
              <a:rPr lang="en-AU" sz="1200" b="1" kern="1200" dirty="0" smtClean="0">
                <a:solidFill>
                  <a:schemeClr val="tx1"/>
                </a:solidFill>
                <a:effectLst/>
                <a:latin typeface="+mn-lt"/>
                <a:ea typeface="+mn-ea"/>
                <a:cs typeface="+mn-cs"/>
              </a:rPr>
              <a:t>V</a:t>
            </a:r>
            <a:r>
              <a:rPr lang="en-AU" sz="1200" b="1" kern="1200" baseline="0" dirty="0" smtClean="0">
                <a:solidFill>
                  <a:schemeClr val="tx1"/>
                </a:solidFill>
                <a:effectLst/>
                <a:latin typeface="+mn-lt"/>
                <a:ea typeface="+mn-ea"/>
                <a:cs typeface="+mn-cs"/>
              </a:rPr>
              <a:t>ocab activity </a:t>
            </a:r>
            <a:r>
              <a:rPr lang="en-AU" sz="1200" kern="1200" baseline="0" dirty="0" smtClean="0">
                <a:solidFill>
                  <a:schemeClr val="tx1"/>
                </a:solidFill>
                <a:effectLst/>
                <a:latin typeface="+mn-lt"/>
                <a:ea typeface="+mn-ea"/>
                <a:cs typeface="+mn-cs"/>
              </a:rPr>
              <a:t>using the main vocab in the video: passion, focus, serve, push yourself, persist, shy, shyness, doubt, etc. (For example: a mingle activity with a word and a meaning on paper slips and each student has a word or meaning and students mingle and match the words and meanings; “guess the meaning” game with points for each guess and double points for the right meaning; students or groups have dictionary race where they race to find the word in the dictionary)</a:t>
            </a:r>
            <a:endParaRPr lang="en-AU" sz="1200" kern="1200" dirty="0" smtClean="0">
              <a:solidFill>
                <a:schemeClr val="tx1"/>
              </a:solidFill>
              <a:effectLst/>
              <a:latin typeface="+mn-lt"/>
              <a:ea typeface="+mn-ea"/>
              <a:cs typeface="+mn-cs"/>
            </a:endParaRPr>
          </a:p>
          <a:p>
            <a:pPr lvl="0"/>
            <a:r>
              <a:rPr lang="en-AU" sz="1200" kern="1200" dirty="0" smtClean="0">
                <a:solidFill>
                  <a:schemeClr val="tx1"/>
                </a:solidFill>
                <a:effectLst/>
                <a:latin typeface="+mn-lt"/>
                <a:ea typeface="+mn-ea"/>
                <a:cs typeface="+mn-cs"/>
              </a:rPr>
              <a:t>- </a:t>
            </a:r>
            <a:r>
              <a:rPr lang="en-AU" sz="1200" b="1" kern="1200" dirty="0" smtClean="0">
                <a:solidFill>
                  <a:schemeClr val="tx1"/>
                </a:solidFill>
                <a:effectLst/>
                <a:latin typeface="+mn-lt"/>
                <a:ea typeface="+mn-ea"/>
                <a:cs typeface="+mn-cs"/>
              </a:rPr>
              <a:t>Optional: </a:t>
            </a:r>
            <a:r>
              <a:rPr lang="en-AU" sz="1200" kern="1200" dirty="0" smtClean="0">
                <a:solidFill>
                  <a:schemeClr val="tx1"/>
                </a:solidFill>
                <a:effectLst/>
                <a:latin typeface="+mn-lt"/>
                <a:ea typeface="+mn-ea"/>
                <a:cs typeface="+mn-cs"/>
              </a:rPr>
              <a:t>introduce TED and ‘</a:t>
            </a:r>
            <a:r>
              <a:rPr lang="en-AU" sz="1200" kern="1200" dirty="0" err="1" smtClean="0">
                <a:solidFill>
                  <a:schemeClr val="tx1"/>
                </a:solidFill>
                <a:effectLst/>
                <a:latin typeface="+mn-lt"/>
                <a:ea typeface="+mn-ea"/>
                <a:cs typeface="+mn-cs"/>
              </a:rPr>
              <a:t>Tedsters</a:t>
            </a:r>
            <a:r>
              <a:rPr lang="en-AU" sz="1200" kern="1200" dirty="0" smtClean="0">
                <a:solidFill>
                  <a:schemeClr val="tx1"/>
                </a:solidFill>
                <a:effectLst/>
                <a:latin typeface="+mn-lt"/>
                <a:ea typeface="+mn-ea"/>
                <a:cs typeface="+mn-cs"/>
              </a:rPr>
              <a:t>’. </a:t>
            </a:r>
          </a:p>
          <a:p>
            <a:pPr marL="0" lvl="0" indent="0">
              <a:buFontTx/>
              <a:buNone/>
            </a:pPr>
            <a:r>
              <a:rPr lang="en-AU" sz="1200" kern="1200" dirty="0" smtClean="0">
                <a:solidFill>
                  <a:schemeClr val="tx1"/>
                </a:solidFill>
                <a:effectLst/>
                <a:latin typeface="+mn-lt"/>
                <a:ea typeface="+mn-ea"/>
                <a:cs typeface="+mn-cs"/>
              </a:rPr>
              <a:t>- </a:t>
            </a:r>
            <a:r>
              <a:rPr lang="en-AU" sz="1200" b="1" kern="1200" dirty="0" smtClean="0">
                <a:solidFill>
                  <a:schemeClr val="tx1"/>
                </a:solidFill>
                <a:effectLst/>
                <a:latin typeface="+mn-lt"/>
                <a:ea typeface="+mn-ea"/>
                <a:cs typeface="+mn-cs"/>
              </a:rPr>
              <a:t>Slide 1</a:t>
            </a:r>
            <a:r>
              <a:rPr lang="en-AU" sz="1200" kern="1200" dirty="0" smtClean="0">
                <a:solidFill>
                  <a:schemeClr val="tx1"/>
                </a:solidFill>
                <a:effectLst/>
                <a:latin typeface="+mn-lt"/>
                <a:ea typeface="+mn-ea"/>
                <a:cs typeface="+mn-cs"/>
              </a:rPr>
              <a:t> - Tell SS you will play a video. Tell SS the video is called “8 steps to success”.</a:t>
            </a:r>
            <a:r>
              <a:rPr lang="en-AU" sz="1200" kern="1200" baseline="0" dirty="0" smtClean="0">
                <a:solidFill>
                  <a:schemeClr val="tx1"/>
                </a:solidFill>
                <a:effectLst/>
                <a:latin typeface="+mn-lt"/>
                <a:ea typeface="+mn-ea"/>
                <a:cs typeface="+mn-cs"/>
              </a:rPr>
              <a:t> Explain that a</a:t>
            </a:r>
            <a:r>
              <a:rPr lang="en-AU" sz="1200" kern="1200" dirty="0" smtClean="0">
                <a:solidFill>
                  <a:schemeClr val="tx1"/>
                </a:solidFill>
                <a:effectLst/>
                <a:latin typeface="+mn-lt"/>
                <a:ea typeface="+mn-ea"/>
                <a:cs typeface="+mn-cs"/>
              </a:rPr>
              <a:t>fter</a:t>
            </a:r>
            <a:r>
              <a:rPr lang="en-AU" sz="1200" kern="1200" baseline="0" dirty="0" smtClean="0">
                <a:solidFill>
                  <a:schemeClr val="tx1"/>
                </a:solidFill>
                <a:effectLst/>
                <a:latin typeface="+mn-lt"/>
                <a:ea typeface="+mn-ea"/>
                <a:cs typeface="+mn-cs"/>
              </a:rPr>
              <a:t> the video the class will discuss</a:t>
            </a:r>
            <a:r>
              <a:rPr lang="en-AU" sz="1200" kern="1200" dirty="0" smtClean="0">
                <a:solidFill>
                  <a:schemeClr val="tx1"/>
                </a:solidFill>
                <a:effectLst/>
                <a:latin typeface="+mn-lt"/>
                <a:ea typeface="+mn-ea"/>
                <a:cs typeface="+mn-cs"/>
              </a:rPr>
              <a:t> the 8 steps to success.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 </a:t>
            </a:r>
            <a:r>
              <a:rPr lang="en-AU" sz="1200" b="1" kern="1200" dirty="0" smtClean="0">
                <a:solidFill>
                  <a:schemeClr val="tx1"/>
                </a:solidFill>
                <a:effectLst/>
                <a:latin typeface="+mn-lt"/>
                <a:ea typeface="+mn-ea"/>
                <a:cs typeface="+mn-cs"/>
              </a:rPr>
              <a:t>Slide 2</a:t>
            </a:r>
            <a:r>
              <a:rPr lang="en-AU" sz="1200" kern="1200" dirty="0" smtClean="0">
                <a:solidFill>
                  <a:schemeClr val="tx1"/>
                </a:solidFill>
                <a:effectLst/>
                <a:latin typeface="+mn-lt"/>
                <a:ea typeface="+mn-ea"/>
                <a:cs typeface="+mn-cs"/>
              </a:rPr>
              <a:t> – the video - Ask SS to watch and listen for the main ideas </a:t>
            </a:r>
            <a:r>
              <a:rPr lang="en-AU" sz="1200" kern="1200" baseline="0" dirty="0" smtClean="0">
                <a:solidFill>
                  <a:schemeClr val="tx1"/>
                </a:solidFill>
                <a:effectLst/>
                <a:latin typeface="+mn-lt"/>
                <a:ea typeface="+mn-ea"/>
                <a:cs typeface="+mn-cs"/>
              </a:rPr>
              <a:t>and not to </a:t>
            </a:r>
            <a:r>
              <a:rPr lang="en-AU" sz="1200" kern="1200" dirty="0" smtClean="0">
                <a:solidFill>
                  <a:schemeClr val="tx1"/>
                </a:solidFill>
                <a:effectLst/>
                <a:latin typeface="+mn-lt"/>
                <a:ea typeface="+mn-ea"/>
                <a:cs typeface="+mn-cs"/>
              </a:rPr>
              <a:t>worry about unknown vocabulary. </a:t>
            </a:r>
          </a:p>
          <a:p>
            <a:pPr marL="0" lvl="0" indent="0">
              <a:buFontTx/>
              <a:buNone/>
            </a:pPr>
            <a:r>
              <a:rPr lang="en-AU" sz="1200" kern="1200" dirty="0" smtClean="0">
                <a:solidFill>
                  <a:schemeClr val="tx1"/>
                </a:solidFill>
                <a:effectLst/>
                <a:latin typeface="+mn-lt"/>
                <a:ea typeface="+mn-ea"/>
                <a:cs typeface="+mn-cs"/>
              </a:rPr>
              <a:t>- Play the</a:t>
            </a:r>
            <a:r>
              <a:rPr lang="en-AU" sz="1200" kern="1200" baseline="0" dirty="0" smtClean="0">
                <a:solidFill>
                  <a:schemeClr val="tx1"/>
                </a:solidFill>
                <a:effectLst/>
                <a:latin typeface="+mn-lt"/>
                <a:ea typeface="+mn-ea"/>
                <a:cs typeface="+mn-cs"/>
              </a:rPr>
              <a:t> short </a:t>
            </a:r>
            <a:r>
              <a:rPr lang="en-AU" sz="1200" kern="1200" dirty="0" smtClean="0">
                <a:solidFill>
                  <a:schemeClr val="tx1"/>
                </a:solidFill>
                <a:effectLst/>
                <a:latin typeface="+mn-lt"/>
                <a:ea typeface="+mn-ea"/>
                <a:cs typeface="+mn-cs"/>
              </a:rPr>
              <a:t>video clip. </a:t>
            </a:r>
          </a:p>
          <a:p>
            <a:pPr lvl="0"/>
            <a:r>
              <a:rPr lang="en-AU" sz="1200" kern="1200" dirty="0" smtClean="0">
                <a:solidFill>
                  <a:schemeClr val="tx1"/>
                </a:solidFill>
                <a:effectLst/>
                <a:latin typeface="+mn-lt"/>
                <a:ea typeface="+mn-ea"/>
                <a:cs typeface="+mn-cs"/>
              </a:rPr>
              <a:t>- </a:t>
            </a:r>
            <a:r>
              <a:rPr lang="en-AU" sz="1200" b="1" kern="1200" dirty="0" smtClean="0">
                <a:solidFill>
                  <a:schemeClr val="tx1"/>
                </a:solidFill>
                <a:effectLst/>
                <a:latin typeface="+mn-lt"/>
                <a:ea typeface="+mn-ea"/>
                <a:cs typeface="+mn-cs"/>
              </a:rPr>
              <a:t>Slide 3</a:t>
            </a:r>
            <a:r>
              <a:rPr lang="en-AU" sz="1200" kern="1200" dirty="0" smtClean="0">
                <a:solidFill>
                  <a:schemeClr val="tx1"/>
                </a:solidFill>
                <a:effectLst/>
                <a:latin typeface="+mn-lt"/>
                <a:ea typeface="+mn-ea"/>
                <a:cs typeface="+mn-cs"/>
              </a:rPr>
              <a:t> - After the short video clip,</a:t>
            </a:r>
            <a:r>
              <a:rPr lang="en-AU" sz="1200" kern="1200" baseline="0" dirty="0" smtClean="0">
                <a:solidFill>
                  <a:schemeClr val="tx1"/>
                </a:solidFill>
                <a:effectLst/>
                <a:latin typeface="+mn-lt"/>
                <a:ea typeface="+mn-ea"/>
                <a:cs typeface="+mn-cs"/>
              </a:rPr>
              <a:t> ask students to remember: </a:t>
            </a:r>
            <a:r>
              <a:rPr lang="en-AU" sz="1200" kern="1200" dirty="0" smtClean="0">
                <a:solidFill>
                  <a:schemeClr val="tx1"/>
                </a:solidFill>
                <a:effectLst/>
                <a:latin typeface="+mn-lt"/>
                <a:ea typeface="+mn-ea"/>
                <a:cs typeface="+mn-cs"/>
              </a:rPr>
              <a:t>What were the 8 steps to success? Or “What were the main ideas in the video?” Let the students discuss and remember in pairs,</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small groups, or mingle. </a:t>
            </a:r>
          </a:p>
          <a:p>
            <a:pPr lvl="0"/>
            <a:r>
              <a:rPr lang="en-AU" sz="1200" kern="1200" dirty="0" smtClean="0">
                <a:solidFill>
                  <a:schemeClr val="tx1"/>
                </a:solidFill>
                <a:effectLst/>
                <a:latin typeface="+mn-lt"/>
                <a:ea typeface="+mn-ea"/>
                <a:cs typeface="+mn-cs"/>
              </a:rPr>
              <a:t>- </a:t>
            </a:r>
            <a:r>
              <a:rPr lang="en-AU" sz="1200" b="1" kern="1200" dirty="0" smtClean="0">
                <a:solidFill>
                  <a:schemeClr val="tx1"/>
                </a:solidFill>
                <a:effectLst/>
                <a:latin typeface="+mn-lt"/>
                <a:ea typeface="+mn-ea"/>
                <a:cs typeface="+mn-cs"/>
              </a:rPr>
              <a:t>Slide 4 to</a:t>
            </a:r>
            <a:r>
              <a:rPr lang="en-AU" sz="1200" b="1" kern="1200" baseline="0" dirty="0" smtClean="0">
                <a:solidFill>
                  <a:schemeClr val="tx1"/>
                </a:solidFill>
                <a:effectLst/>
                <a:latin typeface="+mn-lt"/>
                <a:ea typeface="+mn-ea"/>
                <a:cs typeface="+mn-cs"/>
              </a:rPr>
              <a:t> Slide 17 </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Continue the PPT presentation from slide 3 on the first step to success</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passion). The presentation goes through each step to success and there is a question (or two) for each step. This can be done</a:t>
            </a:r>
            <a:r>
              <a:rPr lang="en-AU" sz="1200" kern="1200" baseline="0" dirty="0" smtClean="0">
                <a:solidFill>
                  <a:schemeClr val="tx1"/>
                </a:solidFill>
                <a:effectLst/>
                <a:latin typeface="+mn-lt"/>
                <a:ea typeface="+mn-ea"/>
                <a:cs typeface="+mn-cs"/>
              </a:rPr>
              <a:t> in small discussion groups or while mingling and walking around, or a written survey of other students’ ideas and thoughts, or as a whole class. 1) Show the slide and question, 2) check comprehension, 3) give them 2-5 minutes to mingle/discuss/survey, 4) signal for students to stop, 5) optional whole-class discussion, 5) next slide and question, and repeat steps 2 to 5. </a:t>
            </a:r>
          </a:p>
          <a:p>
            <a:pPr lvl="0"/>
            <a:r>
              <a:rPr lang="en-AU" sz="1200" b="0" kern="1200" dirty="0" smtClean="0">
                <a:solidFill>
                  <a:schemeClr val="tx1"/>
                </a:solidFill>
                <a:effectLst/>
                <a:latin typeface="+mn-lt"/>
                <a:ea typeface="+mn-ea"/>
                <a:cs typeface="+mn-cs"/>
              </a:rPr>
              <a:t>- </a:t>
            </a:r>
            <a:r>
              <a:rPr lang="en-AU" sz="1200" b="1" kern="1200" dirty="0" smtClean="0">
                <a:solidFill>
                  <a:schemeClr val="tx1"/>
                </a:solidFill>
                <a:effectLst/>
                <a:latin typeface="+mn-lt"/>
                <a:ea typeface="+mn-ea"/>
                <a:cs typeface="+mn-cs"/>
              </a:rPr>
              <a:t>Slide 18 </a:t>
            </a:r>
            <a:r>
              <a:rPr lang="en-AU" sz="1200" b="0" kern="1200" dirty="0" smtClean="0">
                <a:solidFill>
                  <a:schemeClr val="tx1"/>
                </a:solidFill>
                <a:effectLst/>
                <a:latin typeface="+mn-lt"/>
                <a:ea typeface="+mn-ea"/>
                <a:cs typeface="+mn-cs"/>
              </a:rPr>
              <a:t>– Ask</a:t>
            </a:r>
            <a:r>
              <a:rPr lang="en-AU" sz="1200" b="0" kern="1200" baseline="0" dirty="0" smtClean="0">
                <a:solidFill>
                  <a:schemeClr val="tx1"/>
                </a:solidFill>
                <a:effectLst/>
                <a:latin typeface="+mn-lt"/>
                <a:ea typeface="+mn-ea"/>
                <a:cs typeface="+mn-cs"/>
              </a:rPr>
              <a:t> the students: Can you remember the 8 secrets to success? See the notes on slide 18 for a possible vocabulary activity. </a:t>
            </a:r>
            <a:endParaRPr lang="en-AU" sz="1200" b="0" kern="1200" dirty="0" smtClean="0">
              <a:solidFill>
                <a:schemeClr val="tx1"/>
              </a:solidFill>
              <a:effectLst/>
              <a:latin typeface="+mn-lt"/>
              <a:ea typeface="+mn-ea"/>
              <a:cs typeface="+mn-cs"/>
            </a:endParaRPr>
          </a:p>
          <a:p>
            <a:r>
              <a:rPr lang="en-AU" b="0" dirty="0" smtClean="0"/>
              <a:t>- </a:t>
            </a:r>
            <a:r>
              <a:rPr lang="en-AU" b="1" dirty="0" smtClean="0"/>
              <a:t>Slide</a:t>
            </a:r>
            <a:r>
              <a:rPr lang="en-AU" b="1" baseline="0" dirty="0" smtClean="0"/>
              <a:t> 19 </a:t>
            </a:r>
            <a:r>
              <a:rPr lang="en-AU" b="0" baseline="0" dirty="0" smtClean="0"/>
              <a:t>- </a:t>
            </a:r>
            <a:r>
              <a:rPr lang="en-AU" b="0" dirty="0" smtClean="0"/>
              <a:t>See if the students have questions (about the ideas in the video, vocab and/or</a:t>
            </a:r>
            <a:r>
              <a:rPr lang="en-AU" b="0" baseline="0" dirty="0" smtClean="0"/>
              <a:t> success</a:t>
            </a:r>
            <a:r>
              <a:rPr lang="en-AU" b="0" dirty="0" smtClean="0"/>
              <a:t>) before you continue to the discussion</a:t>
            </a:r>
            <a:r>
              <a:rPr lang="en-AU" b="0" baseline="0" dirty="0" smtClean="0"/>
              <a:t> questions. </a:t>
            </a:r>
          </a:p>
          <a:p>
            <a:r>
              <a:rPr lang="en-AU" b="0" baseline="0" dirty="0" smtClean="0"/>
              <a:t>- </a:t>
            </a:r>
            <a:r>
              <a:rPr lang="en-AU" b="1" baseline="0" dirty="0" smtClean="0"/>
              <a:t>Slide 20 to 23 </a:t>
            </a:r>
            <a:r>
              <a:rPr lang="en-AU" b="0" baseline="0" dirty="0" smtClean="0"/>
              <a:t>– Some questions for discussion. Depending on the number of students and range of levels, discussion can be in pairs, in groups or as a whole-class. Alternatively, students can write a response to the questions anonymously and swap their responses and the class or groups decide who wrote the response. </a:t>
            </a:r>
            <a:endParaRPr lang="en-AU" b="0" dirty="0" smtClean="0"/>
          </a:p>
        </p:txBody>
      </p:sp>
      <p:sp>
        <p:nvSpPr>
          <p:cNvPr id="4" name="Slide Number Placeholder 3"/>
          <p:cNvSpPr>
            <a:spLocks noGrp="1"/>
          </p:cNvSpPr>
          <p:nvPr>
            <p:ph type="sldNum" sz="quarter" idx="10"/>
          </p:nvPr>
        </p:nvSpPr>
        <p:spPr/>
        <p:txBody>
          <a:bodyPr/>
          <a:lstStyle/>
          <a:p>
            <a:fld id="{570D069B-F0B3-445A-9362-4ED2C73D373B}" type="slidenum">
              <a:rPr lang="en-AU" smtClean="0"/>
              <a:t>1</a:t>
            </a:fld>
            <a:endParaRPr lang="en-AU"/>
          </a:p>
        </p:txBody>
      </p:sp>
    </p:spTree>
    <p:extLst>
      <p:ext uri="{BB962C8B-B14F-4D97-AF65-F5344CB8AC3E}">
        <p14:creationId xmlns:p14="http://schemas.microsoft.com/office/powerpoint/2010/main" val="1141203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What do you want to do for</a:t>
            </a:r>
            <a:r>
              <a:rPr lang="en-AU" baseline="0" dirty="0" smtClean="0"/>
              <a:t> others? </a:t>
            </a:r>
          </a:p>
          <a:p>
            <a:pPr marL="0" marR="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The</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picture</a:t>
            </a:r>
            <a:r>
              <a:rPr lang="en-AU" sz="1200" kern="1200" baseline="0" dirty="0" smtClean="0">
                <a:solidFill>
                  <a:schemeClr val="tx1"/>
                </a:solidFill>
                <a:effectLst/>
                <a:latin typeface="+mn-lt"/>
                <a:ea typeface="+mn-ea"/>
                <a:cs typeface="+mn-cs"/>
              </a:rPr>
              <a:t> on the slide is from the video at this website: </a:t>
            </a:r>
            <a:r>
              <a:rPr lang="en-AU" dirty="0" smtClean="0">
                <a:hlinkClick r:id="rId3"/>
              </a:rPr>
              <a:t>http://www.ted.com/talks/richard_st_john_s_8_secrets_of_success.html</a:t>
            </a:r>
            <a:endParaRPr lang="en-AU" sz="120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570D069B-F0B3-445A-9362-4ED2C73D373B}" type="slidenum">
              <a:rPr lang="en-AU" smtClean="0"/>
              <a:t>10</a:t>
            </a:fld>
            <a:endParaRPr lang="en-AU"/>
          </a:p>
        </p:txBody>
      </p:sp>
    </p:spTree>
    <p:extLst>
      <p:ext uri="{BB962C8B-B14F-4D97-AF65-F5344CB8AC3E}">
        <p14:creationId xmlns:p14="http://schemas.microsoft.com/office/powerpoint/2010/main" val="4131418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What can</a:t>
            </a:r>
            <a:r>
              <a:rPr lang="en-AU" baseline="0" dirty="0" smtClean="0"/>
              <a:t> you do for or give to others that has value.</a:t>
            </a:r>
          </a:p>
          <a:p>
            <a:pPr marL="0" marR="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The</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picture</a:t>
            </a:r>
            <a:r>
              <a:rPr lang="en-AU" sz="1200" kern="1200" baseline="0" dirty="0" smtClean="0">
                <a:solidFill>
                  <a:schemeClr val="tx1"/>
                </a:solidFill>
                <a:effectLst/>
                <a:latin typeface="+mn-lt"/>
                <a:ea typeface="+mn-ea"/>
                <a:cs typeface="+mn-cs"/>
              </a:rPr>
              <a:t> on the slide is from the video at this website: </a:t>
            </a:r>
            <a:r>
              <a:rPr lang="en-AU" dirty="0" smtClean="0">
                <a:hlinkClick r:id="rId3"/>
              </a:rPr>
              <a:t>http://www.ted.com/talks/richard_st_john_s_8_secrets_of_success.html</a:t>
            </a:r>
            <a:endParaRPr lang="en-AU" sz="120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570D069B-F0B3-445A-9362-4ED2C73D373B}" type="slidenum">
              <a:rPr lang="en-AU" smtClean="0"/>
              <a:t>11</a:t>
            </a:fld>
            <a:endParaRPr lang="en-AU"/>
          </a:p>
        </p:txBody>
      </p:sp>
    </p:spTree>
    <p:extLst>
      <p:ext uri="{BB962C8B-B14F-4D97-AF65-F5344CB8AC3E}">
        <p14:creationId xmlns:p14="http://schemas.microsoft.com/office/powerpoint/2010/main" val="999204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Do</a:t>
            </a:r>
            <a:r>
              <a:rPr lang="en-AU" baseline="0" dirty="0" smtClean="0"/>
              <a:t> you have lots of ideas? </a:t>
            </a:r>
          </a:p>
          <a:p>
            <a:r>
              <a:rPr lang="en-AU" baseline="0" dirty="0" smtClean="0"/>
              <a:t>Do you think something should be different in the world? Can you make it happen?</a:t>
            </a:r>
          </a:p>
          <a:p>
            <a:pPr marL="0" marR="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The</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picture</a:t>
            </a:r>
            <a:r>
              <a:rPr lang="en-AU" sz="1200" kern="1200" baseline="0" dirty="0" smtClean="0">
                <a:solidFill>
                  <a:schemeClr val="tx1"/>
                </a:solidFill>
                <a:effectLst/>
                <a:latin typeface="+mn-lt"/>
                <a:ea typeface="+mn-ea"/>
                <a:cs typeface="+mn-cs"/>
              </a:rPr>
              <a:t> on the slide is from the video at this website: </a:t>
            </a:r>
            <a:r>
              <a:rPr lang="en-AU" dirty="0" smtClean="0">
                <a:hlinkClick r:id="rId3"/>
              </a:rPr>
              <a:t>http://www.ted.com/talks/richard_st_john_s_8_secrets_of_success.html</a:t>
            </a:r>
            <a:endParaRPr lang="en-AU" sz="120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570D069B-F0B3-445A-9362-4ED2C73D373B}" type="slidenum">
              <a:rPr lang="en-AU" smtClean="0"/>
              <a:t>12</a:t>
            </a:fld>
            <a:endParaRPr lang="en-AU"/>
          </a:p>
        </p:txBody>
      </p:sp>
    </p:spTree>
    <p:extLst>
      <p:ext uri="{BB962C8B-B14F-4D97-AF65-F5344CB8AC3E}">
        <p14:creationId xmlns:p14="http://schemas.microsoft.com/office/powerpoint/2010/main" val="3097878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How many of these</a:t>
            </a:r>
            <a:r>
              <a:rPr lang="en-AU" baseline="0" dirty="0" smtClean="0"/>
              <a:t> do you do often? </a:t>
            </a:r>
          </a:p>
          <a:p>
            <a:pPr marL="0" marR="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The</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picture</a:t>
            </a:r>
            <a:r>
              <a:rPr lang="en-AU" sz="1200" kern="1200" baseline="0" dirty="0" smtClean="0">
                <a:solidFill>
                  <a:schemeClr val="tx1"/>
                </a:solidFill>
                <a:effectLst/>
                <a:latin typeface="+mn-lt"/>
                <a:ea typeface="+mn-ea"/>
                <a:cs typeface="+mn-cs"/>
              </a:rPr>
              <a:t> on the slide is from the video at this website: </a:t>
            </a:r>
            <a:r>
              <a:rPr lang="en-AU" dirty="0" smtClean="0">
                <a:hlinkClick r:id="rId3"/>
              </a:rPr>
              <a:t>http://www.ted.com/talks/richard_st_john_s_8_secrets_of_success.html</a:t>
            </a:r>
            <a:endParaRPr lang="en-AU" sz="120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570D069B-F0B3-445A-9362-4ED2C73D373B}" type="slidenum">
              <a:rPr lang="en-AU" smtClean="0"/>
              <a:t>13</a:t>
            </a:fld>
            <a:endParaRPr lang="en-AU"/>
          </a:p>
        </p:txBody>
      </p:sp>
    </p:spTree>
    <p:extLst>
      <p:ext uri="{BB962C8B-B14F-4D97-AF65-F5344CB8AC3E}">
        <p14:creationId xmlns:p14="http://schemas.microsoft.com/office/powerpoint/2010/main" val="3252940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When you try to do</a:t>
            </a:r>
            <a:r>
              <a:rPr lang="en-AU" baseline="0" dirty="0" smtClean="0"/>
              <a:t> something, do you persist (do you keep trying again and again until you succeed)? OR </a:t>
            </a:r>
          </a:p>
          <a:p>
            <a:r>
              <a:rPr lang="en-AU" dirty="0" smtClean="0"/>
              <a:t>When you try to do</a:t>
            </a:r>
            <a:r>
              <a:rPr lang="en-AU" baseline="0" dirty="0" smtClean="0"/>
              <a:t> something, do you give up (stop trying after one try)? </a:t>
            </a:r>
          </a:p>
          <a:p>
            <a:endParaRPr lang="en-AU"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The</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picture</a:t>
            </a:r>
            <a:r>
              <a:rPr lang="en-AU" sz="1200" kern="1200" baseline="0" dirty="0" smtClean="0">
                <a:solidFill>
                  <a:schemeClr val="tx1"/>
                </a:solidFill>
                <a:effectLst/>
                <a:latin typeface="+mn-lt"/>
                <a:ea typeface="+mn-ea"/>
                <a:cs typeface="+mn-cs"/>
              </a:rPr>
              <a:t> on the slide is from the video at this website: </a:t>
            </a:r>
            <a:r>
              <a:rPr lang="en-AU" dirty="0" smtClean="0">
                <a:hlinkClick r:id="rId3"/>
              </a:rPr>
              <a:t>http://www.ted.com/talks/richard_st_john_s_8_secrets_of_success.html</a:t>
            </a:r>
            <a:endParaRPr lang="en-AU" sz="120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570D069B-F0B3-445A-9362-4ED2C73D373B}" type="slidenum">
              <a:rPr lang="en-AU" smtClean="0"/>
              <a:t>14</a:t>
            </a:fld>
            <a:endParaRPr lang="en-AU"/>
          </a:p>
        </p:txBody>
      </p:sp>
    </p:spTree>
    <p:extLst>
      <p:ext uri="{BB962C8B-B14F-4D97-AF65-F5344CB8AC3E}">
        <p14:creationId xmlns:p14="http://schemas.microsoft.com/office/powerpoint/2010/main" val="2819317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Do you persist through failure and other challenges?</a:t>
            </a:r>
          </a:p>
          <a:p>
            <a:pPr marL="0" marR="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The</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picture</a:t>
            </a:r>
            <a:r>
              <a:rPr lang="en-AU" sz="1200" kern="1200" baseline="0" dirty="0" smtClean="0">
                <a:solidFill>
                  <a:schemeClr val="tx1"/>
                </a:solidFill>
                <a:effectLst/>
                <a:latin typeface="+mn-lt"/>
                <a:ea typeface="+mn-ea"/>
                <a:cs typeface="+mn-cs"/>
              </a:rPr>
              <a:t> on the slide is from the video at this website: </a:t>
            </a:r>
            <a:r>
              <a:rPr lang="en-AU" dirty="0" smtClean="0">
                <a:hlinkClick r:id="rId3"/>
              </a:rPr>
              <a:t>http://www.ted.com/talks/richard_st_john_s_8_secrets_of_success.html</a:t>
            </a:r>
            <a:endParaRPr lang="en-AU" sz="120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570D069B-F0B3-445A-9362-4ED2C73D373B}" type="slidenum">
              <a:rPr lang="en-AU" smtClean="0"/>
              <a:t>15</a:t>
            </a:fld>
            <a:endParaRPr lang="en-AU"/>
          </a:p>
        </p:txBody>
      </p:sp>
    </p:spTree>
    <p:extLst>
      <p:ext uri="{BB962C8B-B14F-4D97-AF65-F5344CB8AC3E}">
        <p14:creationId xmlns:p14="http://schemas.microsoft.com/office/powerpoint/2010/main" val="134427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The</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picture</a:t>
            </a:r>
            <a:r>
              <a:rPr lang="en-AU" sz="1200" kern="1200" baseline="0" dirty="0" smtClean="0">
                <a:solidFill>
                  <a:schemeClr val="tx1"/>
                </a:solidFill>
                <a:effectLst/>
                <a:latin typeface="+mn-lt"/>
                <a:ea typeface="+mn-ea"/>
                <a:cs typeface="+mn-cs"/>
              </a:rPr>
              <a:t> on the slide is from the video at this website: </a:t>
            </a:r>
            <a:r>
              <a:rPr lang="en-AU" dirty="0" smtClean="0">
                <a:hlinkClick r:id="rId3"/>
              </a:rPr>
              <a:t>http://www.ted.com/talks/richard_st_john_s_8_secrets_of_success.html</a:t>
            </a:r>
            <a:endParaRPr lang="en-AU"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AU" sz="1200" b="1" u="none"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1200" b="1" u="none" kern="1200" baseline="0" dirty="0" smtClean="0">
                <a:solidFill>
                  <a:schemeClr val="tx1"/>
                </a:solidFill>
                <a:effectLst/>
                <a:latin typeface="+mn-lt"/>
                <a:ea typeface="+mn-ea"/>
                <a:cs typeface="+mn-cs"/>
              </a:rPr>
              <a:t>Optional activity: Students form groups and remember as many of the 8 steps as they can. It can be a team race activity: students can come to the board, the groups line up facing the board, and when the teacher says “GO!” the first person in each group writes one of the eight steps and then go to the end of their team’s line and the next person in line writes one of the eight steps and goes to the back of the line; this repeats until a team writes all 8 steps to success or time runs out. </a:t>
            </a:r>
          </a:p>
          <a:p>
            <a:pPr marL="0" marR="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570D069B-F0B3-445A-9362-4ED2C73D373B}" type="slidenum">
              <a:rPr lang="en-AU" smtClean="0"/>
              <a:t>16</a:t>
            </a:fld>
            <a:endParaRPr lang="en-AU"/>
          </a:p>
        </p:txBody>
      </p:sp>
    </p:spTree>
    <p:extLst>
      <p:ext uri="{BB962C8B-B14F-4D97-AF65-F5344CB8AC3E}">
        <p14:creationId xmlns:p14="http://schemas.microsoft.com/office/powerpoint/2010/main" val="468275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The</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picture</a:t>
            </a:r>
            <a:r>
              <a:rPr lang="en-AU" sz="1200" kern="1200" baseline="0" dirty="0" smtClean="0">
                <a:solidFill>
                  <a:schemeClr val="tx1"/>
                </a:solidFill>
                <a:effectLst/>
                <a:latin typeface="+mn-lt"/>
                <a:ea typeface="+mn-ea"/>
                <a:cs typeface="+mn-cs"/>
              </a:rPr>
              <a:t> on the slide is from the video at this website: </a:t>
            </a:r>
            <a:r>
              <a:rPr lang="en-AU" dirty="0" smtClean="0">
                <a:hlinkClick r:id="rId3"/>
              </a:rPr>
              <a:t>http://www.ted.com/talks/richard_st_john_s_8_secrets_of_success.html</a:t>
            </a:r>
            <a:endParaRPr lang="en-AU" sz="1200" kern="1200" dirty="0" smtClean="0">
              <a:solidFill>
                <a:schemeClr val="tx1"/>
              </a:solidFill>
              <a:effectLst/>
              <a:latin typeface="+mn-lt"/>
              <a:ea typeface="+mn-ea"/>
              <a:cs typeface="+mn-cs"/>
            </a:endParaRPr>
          </a:p>
          <a:p>
            <a:endParaRPr lang="en-AU" b="1" dirty="0" smtClean="0"/>
          </a:p>
          <a:p>
            <a:r>
              <a:rPr lang="en-AU" b="1" dirty="0" smtClean="0"/>
              <a:t>See if the students have questions before you continue to the discussion</a:t>
            </a:r>
            <a:r>
              <a:rPr lang="en-AU" b="1" baseline="0" dirty="0" smtClean="0"/>
              <a:t> questions because I think discussion generated by students is better than teacher-generated discussion. </a:t>
            </a:r>
          </a:p>
          <a:p>
            <a:r>
              <a:rPr lang="en-AU" b="1" baseline="0" dirty="0" smtClean="0"/>
              <a:t>Depending on the number of students and levels, discussion can be in pairs, in groups or as a whole-class. </a:t>
            </a:r>
            <a:endParaRPr lang="en-AU" b="1" dirty="0"/>
          </a:p>
        </p:txBody>
      </p:sp>
      <p:sp>
        <p:nvSpPr>
          <p:cNvPr id="4" name="Slide Number Placeholder 3"/>
          <p:cNvSpPr>
            <a:spLocks noGrp="1"/>
          </p:cNvSpPr>
          <p:nvPr>
            <p:ph type="sldNum" sz="quarter" idx="10"/>
          </p:nvPr>
        </p:nvSpPr>
        <p:spPr/>
        <p:txBody>
          <a:bodyPr/>
          <a:lstStyle/>
          <a:p>
            <a:fld id="{570D069B-F0B3-445A-9362-4ED2C73D373B}" type="slidenum">
              <a:rPr lang="en-AU" smtClean="0"/>
              <a:t>17</a:t>
            </a:fld>
            <a:endParaRPr lang="en-AU"/>
          </a:p>
        </p:txBody>
      </p:sp>
    </p:spTree>
    <p:extLst>
      <p:ext uri="{BB962C8B-B14F-4D97-AF65-F5344CB8AC3E}">
        <p14:creationId xmlns:p14="http://schemas.microsoft.com/office/powerpoint/2010/main" val="468275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What are you</a:t>
            </a:r>
            <a:r>
              <a:rPr lang="en-AU" baseline="0" dirty="0" smtClean="0"/>
              <a:t> passionate about?</a:t>
            </a:r>
          </a:p>
          <a:p>
            <a:pPr marL="0" marR="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The</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picture</a:t>
            </a:r>
            <a:r>
              <a:rPr lang="en-AU" sz="1200" kern="1200" baseline="0" dirty="0" smtClean="0">
                <a:solidFill>
                  <a:schemeClr val="tx1"/>
                </a:solidFill>
                <a:effectLst/>
                <a:latin typeface="+mn-lt"/>
                <a:ea typeface="+mn-ea"/>
                <a:cs typeface="+mn-cs"/>
              </a:rPr>
              <a:t> on the slide is from the video at this website: </a:t>
            </a:r>
            <a:r>
              <a:rPr lang="en-AU" dirty="0" smtClean="0">
                <a:hlinkClick r:id="rId3"/>
              </a:rPr>
              <a:t>http://www.ted.com/talks/richard_st_john_s_8_secrets_of_success.html</a:t>
            </a:r>
            <a:endParaRPr lang="en-AU" sz="120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570D069B-F0B3-445A-9362-4ED2C73D373B}" type="slidenum">
              <a:rPr lang="en-AU" smtClean="0"/>
              <a:t>2</a:t>
            </a:fld>
            <a:endParaRPr lang="en-AU"/>
          </a:p>
        </p:txBody>
      </p:sp>
    </p:spTree>
    <p:extLst>
      <p:ext uri="{BB962C8B-B14F-4D97-AF65-F5344CB8AC3E}">
        <p14:creationId xmlns:p14="http://schemas.microsoft.com/office/powerpoint/2010/main" val="4068298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What would you do for love and not money?</a:t>
            </a:r>
            <a:r>
              <a:rPr lang="en-AU"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The</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picture</a:t>
            </a:r>
            <a:r>
              <a:rPr lang="en-AU" sz="1200" kern="1200" baseline="0" dirty="0" smtClean="0">
                <a:solidFill>
                  <a:schemeClr val="tx1"/>
                </a:solidFill>
                <a:effectLst/>
                <a:latin typeface="+mn-lt"/>
                <a:ea typeface="+mn-ea"/>
                <a:cs typeface="+mn-cs"/>
              </a:rPr>
              <a:t> on the slide is from the video at this website: </a:t>
            </a:r>
            <a:r>
              <a:rPr lang="en-AU" dirty="0" smtClean="0">
                <a:hlinkClick r:id="rId3"/>
              </a:rPr>
              <a:t>http://www.ted.com/talks/richard_st_john_s_8_secrets_of_success.html</a:t>
            </a:r>
            <a:endParaRPr lang="en-AU" sz="120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570D069B-F0B3-445A-9362-4ED2C73D373B}" type="slidenum">
              <a:rPr lang="en-AU" smtClean="0"/>
              <a:t>3</a:t>
            </a:fld>
            <a:endParaRPr lang="en-AU"/>
          </a:p>
        </p:txBody>
      </p:sp>
    </p:spTree>
    <p:extLst>
      <p:ext uri="{BB962C8B-B14F-4D97-AF65-F5344CB8AC3E}">
        <p14:creationId xmlns:p14="http://schemas.microsoft.com/office/powerpoint/2010/main" val="2484745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What do</a:t>
            </a:r>
            <a:r>
              <a:rPr lang="en-AU" baseline="0" dirty="0" smtClean="0"/>
              <a:t> you do that is hard work yet is also fun? </a:t>
            </a:r>
          </a:p>
          <a:p>
            <a:pPr marL="0" marR="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The</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picture</a:t>
            </a:r>
            <a:r>
              <a:rPr lang="en-AU" sz="1200" kern="1200" baseline="0" dirty="0" smtClean="0">
                <a:solidFill>
                  <a:schemeClr val="tx1"/>
                </a:solidFill>
                <a:effectLst/>
                <a:latin typeface="+mn-lt"/>
                <a:ea typeface="+mn-ea"/>
                <a:cs typeface="+mn-cs"/>
              </a:rPr>
              <a:t> on the slide is from the video at this website: </a:t>
            </a:r>
            <a:r>
              <a:rPr lang="en-AU" dirty="0" smtClean="0">
                <a:hlinkClick r:id="rId3"/>
              </a:rPr>
              <a:t>http://www.ted.com/talks/richard_st_john_s_8_secrets_of_success.html</a:t>
            </a:r>
            <a:endParaRPr lang="en-AU" sz="120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570D069B-F0B3-445A-9362-4ED2C73D373B}" type="slidenum">
              <a:rPr lang="en-AU" smtClean="0"/>
              <a:t>4</a:t>
            </a:fld>
            <a:endParaRPr lang="en-AU"/>
          </a:p>
        </p:txBody>
      </p:sp>
    </p:spTree>
    <p:extLst>
      <p:ext uri="{BB962C8B-B14F-4D97-AF65-F5344CB8AC3E}">
        <p14:creationId xmlns:p14="http://schemas.microsoft.com/office/powerpoint/2010/main" val="1126842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What are you</a:t>
            </a:r>
            <a:r>
              <a:rPr lang="en-AU" baseline="0" dirty="0" smtClean="0"/>
              <a:t> good at? What do you want to be good at? </a:t>
            </a:r>
          </a:p>
          <a:p>
            <a:pPr marL="0" marR="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The</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picture</a:t>
            </a:r>
            <a:r>
              <a:rPr lang="en-AU" sz="1200" kern="1200" baseline="0" dirty="0" smtClean="0">
                <a:solidFill>
                  <a:schemeClr val="tx1"/>
                </a:solidFill>
                <a:effectLst/>
                <a:latin typeface="+mn-lt"/>
                <a:ea typeface="+mn-ea"/>
                <a:cs typeface="+mn-cs"/>
              </a:rPr>
              <a:t> on the slide is from the video at this website: </a:t>
            </a:r>
            <a:r>
              <a:rPr lang="en-AU" dirty="0" smtClean="0">
                <a:hlinkClick r:id="rId3"/>
              </a:rPr>
              <a:t>http://www.ted.com/talks/richard_st_john_s_8_secrets_of_success.html</a:t>
            </a:r>
            <a:endParaRPr lang="en-AU" sz="120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570D069B-F0B3-445A-9362-4ED2C73D373B}" type="slidenum">
              <a:rPr lang="en-AU" smtClean="0"/>
              <a:t>5</a:t>
            </a:fld>
            <a:endParaRPr lang="en-AU"/>
          </a:p>
        </p:txBody>
      </p:sp>
    </p:spTree>
    <p:extLst>
      <p:ext uri="{BB962C8B-B14F-4D97-AF65-F5344CB8AC3E}">
        <p14:creationId xmlns:p14="http://schemas.microsoft.com/office/powerpoint/2010/main" val="2543853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What do</a:t>
            </a:r>
            <a:r>
              <a:rPr lang="en-AU" baseline="0" dirty="0" smtClean="0"/>
              <a:t> you focus on? (Now) </a:t>
            </a:r>
          </a:p>
          <a:p>
            <a:r>
              <a:rPr lang="en-AU" baseline="0" dirty="0" smtClean="0"/>
              <a:t>What would you like to focus on? (later in life)</a:t>
            </a:r>
          </a:p>
          <a:p>
            <a:pPr marL="0" marR="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The</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picture</a:t>
            </a:r>
            <a:r>
              <a:rPr lang="en-AU" sz="1200" kern="1200" baseline="0" dirty="0" smtClean="0">
                <a:solidFill>
                  <a:schemeClr val="tx1"/>
                </a:solidFill>
                <a:effectLst/>
                <a:latin typeface="+mn-lt"/>
                <a:ea typeface="+mn-ea"/>
                <a:cs typeface="+mn-cs"/>
              </a:rPr>
              <a:t> on the slide is from the video at this website: </a:t>
            </a:r>
            <a:r>
              <a:rPr lang="en-AU" dirty="0" smtClean="0">
                <a:hlinkClick r:id="rId3"/>
              </a:rPr>
              <a:t>http://www.ted.com/talks/richard_st_john_s_8_secrets_of_success.html</a:t>
            </a:r>
            <a:endParaRPr lang="en-AU" sz="120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570D069B-F0B3-445A-9362-4ED2C73D373B}" type="slidenum">
              <a:rPr lang="en-AU" smtClean="0"/>
              <a:t>6</a:t>
            </a:fld>
            <a:endParaRPr lang="en-AU"/>
          </a:p>
        </p:txBody>
      </p:sp>
    </p:spTree>
    <p:extLst>
      <p:ext uri="{BB962C8B-B14F-4D97-AF65-F5344CB8AC3E}">
        <p14:creationId xmlns:p14="http://schemas.microsoft.com/office/powerpoint/2010/main" val="1896505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How</a:t>
            </a:r>
            <a:r>
              <a:rPr lang="en-AU" baseline="0" dirty="0" smtClean="0"/>
              <a:t> do you push yourself to succeed? </a:t>
            </a:r>
          </a:p>
          <a:p>
            <a:pPr marL="0" marR="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The</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picture</a:t>
            </a:r>
            <a:r>
              <a:rPr lang="en-AU" sz="1200" kern="1200" baseline="0" dirty="0" smtClean="0">
                <a:solidFill>
                  <a:schemeClr val="tx1"/>
                </a:solidFill>
                <a:effectLst/>
                <a:latin typeface="+mn-lt"/>
                <a:ea typeface="+mn-ea"/>
                <a:cs typeface="+mn-cs"/>
              </a:rPr>
              <a:t> on the slide is from the video at this website: </a:t>
            </a:r>
            <a:r>
              <a:rPr lang="en-AU" dirty="0" smtClean="0">
                <a:hlinkClick r:id="rId3"/>
              </a:rPr>
              <a:t>http://www.ted.com/talks/richard_st_john_s_8_secrets_of_success.html</a:t>
            </a:r>
            <a:endParaRPr lang="en-AU" sz="120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570D069B-F0B3-445A-9362-4ED2C73D373B}" type="slidenum">
              <a:rPr lang="en-AU" smtClean="0"/>
              <a:t>7</a:t>
            </a:fld>
            <a:endParaRPr lang="en-AU"/>
          </a:p>
        </p:txBody>
      </p:sp>
    </p:spTree>
    <p:extLst>
      <p:ext uri="{BB962C8B-B14F-4D97-AF65-F5344CB8AC3E}">
        <p14:creationId xmlns:p14="http://schemas.microsoft.com/office/powerpoint/2010/main" val="2354306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Can you push yourself through doubt and shyness?</a:t>
            </a:r>
          </a:p>
          <a:p>
            <a:pPr marL="0" marR="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The</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picture</a:t>
            </a:r>
            <a:r>
              <a:rPr lang="en-AU" sz="1200" kern="1200" baseline="0" dirty="0" smtClean="0">
                <a:solidFill>
                  <a:schemeClr val="tx1"/>
                </a:solidFill>
                <a:effectLst/>
                <a:latin typeface="+mn-lt"/>
                <a:ea typeface="+mn-ea"/>
                <a:cs typeface="+mn-cs"/>
              </a:rPr>
              <a:t> on the slide is from the video at this website: </a:t>
            </a:r>
            <a:r>
              <a:rPr lang="en-AU" dirty="0" smtClean="0">
                <a:hlinkClick r:id="rId3"/>
              </a:rPr>
              <a:t>http://www.ted.com/talks/richard_st_john_s_8_secrets_of_success.html</a:t>
            </a:r>
            <a:endParaRPr lang="en-AU" sz="120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570D069B-F0B3-445A-9362-4ED2C73D373B}" type="slidenum">
              <a:rPr lang="en-AU" smtClean="0"/>
              <a:t>8</a:t>
            </a:fld>
            <a:endParaRPr lang="en-AU"/>
          </a:p>
        </p:txBody>
      </p:sp>
    </p:spTree>
    <p:extLst>
      <p:ext uri="{BB962C8B-B14F-4D97-AF65-F5344CB8AC3E}">
        <p14:creationId xmlns:p14="http://schemas.microsoft.com/office/powerpoint/2010/main" val="3022541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Who pushes you</a:t>
            </a:r>
            <a:r>
              <a:rPr lang="en-AU" baseline="0" dirty="0" smtClean="0"/>
              <a:t> to succeed? </a:t>
            </a:r>
          </a:p>
          <a:p>
            <a:pPr marL="0" marR="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The</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picture</a:t>
            </a:r>
            <a:r>
              <a:rPr lang="en-AU" sz="1200" kern="1200" baseline="0" dirty="0" smtClean="0">
                <a:solidFill>
                  <a:schemeClr val="tx1"/>
                </a:solidFill>
                <a:effectLst/>
                <a:latin typeface="+mn-lt"/>
                <a:ea typeface="+mn-ea"/>
                <a:cs typeface="+mn-cs"/>
              </a:rPr>
              <a:t> on the slide is from the video at this website: </a:t>
            </a:r>
            <a:r>
              <a:rPr lang="en-AU" dirty="0" smtClean="0">
                <a:hlinkClick r:id="rId3"/>
              </a:rPr>
              <a:t>http://www.ted.com/talks/richard_st_john_s_8_secrets_of_success.html</a:t>
            </a:r>
            <a:endParaRPr lang="en-AU" sz="120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570D069B-F0B3-445A-9362-4ED2C73D373B}" type="slidenum">
              <a:rPr lang="en-AU" smtClean="0"/>
              <a:t>9</a:t>
            </a:fld>
            <a:endParaRPr lang="en-AU"/>
          </a:p>
        </p:txBody>
      </p:sp>
    </p:spTree>
    <p:extLst>
      <p:ext uri="{BB962C8B-B14F-4D97-AF65-F5344CB8AC3E}">
        <p14:creationId xmlns:p14="http://schemas.microsoft.com/office/powerpoint/2010/main" val="763132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0781F0B0-10FE-4B8A-97CD-742FF5D6FB94}" type="datetimeFigureOut">
              <a:rPr lang="en-AU" smtClean="0"/>
              <a:t>5/04/2017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43E91DA-8422-461A-BB98-D7EF2EC78C6B}" type="slidenum">
              <a:rPr lang="en-AU" smtClean="0"/>
              <a:t>‹#›</a:t>
            </a:fld>
            <a:endParaRPr lang="en-AU"/>
          </a:p>
        </p:txBody>
      </p:sp>
    </p:spTree>
    <p:extLst>
      <p:ext uri="{BB962C8B-B14F-4D97-AF65-F5344CB8AC3E}">
        <p14:creationId xmlns:p14="http://schemas.microsoft.com/office/powerpoint/2010/main" val="2631587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781F0B0-10FE-4B8A-97CD-742FF5D6FB94}" type="datetimeFigureOut">
              <a:rPr lang="en-AU" smtClean="0"/>
              <a:t>5/04/2017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43E91DA-8422-461A-BB98-D7EF2EC78C6B}" type="slidenum">
              <a:rPr lang="en-AU" smtClean="0"/>
              <a:t>‹#›</a:t>
            </a:fld>
            <a:endParaRPr lang="en-AU"/>
          </a:p>
        </p:txBody>
      </p:sp>
    </p:spTree>
    <p:extLst>
      <p:ext uri="{BB962C8B-B14F-4D97-AF65-F5344CB8AC3E}">
        <p14:creationId xmlns:p14="http://schemas.microsoft.com/office/powerpoint/2010/main" val="2894021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781F0B0-10FE-4B8A-97CD-742FF5D6FB94}" type="datetimeFigureOut">
              <a:rPr lang="en-AU" smtClean="0"/>
              <a:t>5/04/2017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43E91DA-8422-461A-BB98-D7EF2EC78C6B}" type="slidenum">
              <a:rPr lang="en-AU" smtClean="0"/>
              <a:t>‹#›</a:t>
            </a:fld>
            <a:endParaRPr lang="en-AU"/>
          </a:p>
        </p:txBody>
      </p:sp>
    </p:spTree>
    <p:extLst>
      <p:ext uri="{BB962C8B-B14F-4D97-AF65-F5344CB8AC3E}">
        <p14:creationId xmlns:p14="http://schemas.microsoft.com/office/powerpoint/2010/main" val="1029519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0781F0B0-10FE-4B8A-97CD-742FF5D6FB94}" type="datetimeFigureOut">
              <a:rPr lang="en-AU" smtClean="0"/>
              <a:t>5/04/2017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43E91DA-8422-461A-BB98-D7EF2EC78C6B}" type="slidenum">
              <a:rPr lang="en-AU" smtClean="0"/>
              <a:t>‹#›</a:t>
            </a:fld>
            <a:endParaRPr lang="en-AU"/>
          </a:p>
        </p:txBody>
      </p:sp>
    </p:spTree>
    <p:extLst>
      <p:ext uri="{BB962C8B-B14F-4D97-AF65-F5344CB8AC3E}">
        <p14:creationId xmlns:p14="http://schemas.microsoft.com/office/powerpoint/2010/main" val="3166747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81F0B0-10FE-4B8A-97CD-742FF5D6FB94}" type="datetimeFigureOut">
              <a:rPr lang="en-AU" smtClean="0"/>
              <a:t>5/04/2017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43E91DA-8422-461A-BB98-D7EF2EC78C6B}" type="slidenum">
              <a:rPr lang="en-AU" smtClean="0"/>
              <a:t>‹#›</a:t>
            </a:fld>
            <a:endParaRPr lang="en-AU"/>
          </a:p>
        </p:txBody>
      </p:sp>
    </p:spTree>
    <p:extLst>
      <p:ext uri="{BB962C8B-B14F-4D97-AF65-F5344CB8AC3E}">
        <p14:creationId xmlns:p14="http://schemas.microsoft.com/office/powerpoint/2010/main" val="991179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0781F0B0-10FE-4B8A-97CD-742FF5D6FB94}" type="datetimeFigureOut">
              <a:rPr lang="en-AU" smtClean="0"/>
              <a:t>5/04/2017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43E91DA-8422-461A-BB98-D7EF2EC78C6B}" type="slidenum">
              <a:rPr lang="en-AU" smtClean="0"/>
              <a:t>‹#›</a:t>
            </a:fld>
            <a:endParaRPr lang="en-AU"/>
          </a:p>
        </p:txBody>
      </p:sp>
    </p:spTree>
    <p:extLst>
      <p:ext uri="{BB962C8B-B14F-4D97-AF65-F5344CB8AC3E}">
        <p14:creationId xmlns:p14="http://schemas.microsoft.com/office/powerpoint/2010/main" val="266845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0781F0B0-10FE-4B8A-97CD-742FF5D6FB94}" type="datetimeFigureOut">
              <a:rPr lang="en-AU" smtClean="0"/>
              <a:t>5/04/2017</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843E91DA-8422-461A-BB98-D7EF2EC78C6B}" type="slidenum">
              <a:rPr lang="en-AU" smtClean="0"/>
              <a:t>‹#›</a:t>
            </a:fld>
            <a:endParaRPr lang="en-AU"/>
          </a:p>
        </p:txBody>
      </p:sp>
    </p:spTree>
    <p:extLst>
      <p:ext uri="{BB962C8B-B14F-4D97-AF65-F5344CB8AC3E}">
        <p14:creationId xmlns:p14="http://schemas.microsoft.com/office/powerpoint/2010/main" val="2221948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0781F0B0-10FE-4B8A-97CD-742FF5D6FB94}" type="datetimeFigureOut">
              <a:rPr lang="en-AU" smtClean="0"/>
              <a:t>5/04/2017</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843E91DA-8422-461A-BB98-D7EF2EC78C6B}" type="slidenum">
              <a:rPr lang="en-AU" smtClean="0"/>
              <a:t>‹#›</a:t>
            </a:fld>
            <a:endParaRPr lang="en-AU"/>
          </a:p>
        </p:txBody>
      </p:sp>
    </p:spTree>
    <p:extLst>
      <p:ext uri="{BB962C8B-B14F-4D97-AF65-F5344CB8AC3E}">
        <p14:creationId xmlns:p14="http://schemas.microsoft.com/office/powerpoint/2010/main" val="1066926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81F0B0-10FE-4B8A-97CD-742FF5D6FB94}" type="datetimeFigureOut">
              <a:rPr lang="en-AU" smtClean="0"/>
              <a:t>5/04/2017</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843E91DA-8422-461A-BB98-D7EF2EC78C6B}" type="slidenum">
              <a:rPr lang="en-AU" smtClean="0"/>
              <a:t>‹#›</a:t>
            </a:fld>
            <a:endParaRPr lang="en-AU"/>
          </a:p>
        </p:txBody>
      </p:sp>
    </p:spTree>
    <p:extLst>
      <p:ext uri="{BB962C8B-B14F-4D97-AF65-F5344CB8AC3E}">
        <p14:creationId xmlns:p14="http://schemas.microsoft.com/office/powerpoint/2010/main" val="3450772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81F0B0-10FE-4B8A-97CD-742FF5D6FB94}" type="datetimeFigureOut">
              <a:rPr lang="en-AU" smtClean="0"/>
              <a:t>5/04/2017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43E91DA-8422-461A-BB98-D7EF2EC78C6B}" type="slidenum">
              <a:rPr lang="en-AU" smtClean="0"/>
              <a:t>‹#›</a:t>
            </a:fld>
            <a:endParaRPr lang="en-AU"/>
          </a:p>
        </p:txBody>
      </p:sp>
    </p:spTree>
    <p:extLst>
      <p:ext uri="{BB962C8B-B14F-4D97-AF65-F5344CB8AC3E}">
        <p14:creationId xmlns:p14="http://schemas.microsoft.com/office/powerpoint/2010/main" val="328045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81F0B0-10FE-4B8A-97CD-742FF5D6FB94}" type="datetimeFigureOut">
              <a:rPr lang="en-AU" smtClean="0"/>
              <a:t>5/04/2017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43E91DA-8422-461A-BB98-D7EF2EC78C6B}" type="slidenum">
              <a:rPr lang="en-AU" smtClean="0"/>
              <a:t>‹#›</a:t>
            </a:fld>
            <a:endParaRPr lang="en-AU"/>
          </a:p>
        </p:txBody>
      </p:sp>
    </p:spTree>
    <p:extLst>
      <p:ext uri="{BB962C8B-B14F-4D97-AF65-F5344CB8AC3E}">
        <p14:creationId xmlns:p14="http://schemas.microsoft.com/office/powerpoint/2010/main" val="1556473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81F0B0-10FE-4B8A-97CD-742FF5D6FB94}" type="datetimeFigureOut">
              <a:rPr lang="en-AU" smtClean="0"/>
              <a:t>5/04/2017</a:t>
            </a:fld>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3E91DA-8422-461A-BB98-D7EF2EC78C6B}" type="slidenum">
              <a:rPr lang="en-AU" smtClean="0"/>
              <a:t>‹#›</a:t>
            </a:fld>
            <a:endParaRPr lang="en-AU"/>
          </a:p>
        </p:txBody>
      </p:sp>
    </p:spTree>
    <p:extLst>
      <p:ext uri="{BB962C8B-B14F-4D97-AF65-F5344CB8AC3E}">
        <p14:creationId xmlns:p14="http://schemas.microsoft.com/office/powerpoint/2010/main" val="5573921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AU"/>
          </a:p>
        </p:txBody>
      </p:sp>
      <p:sp>
        <p:nvSpPr>
          <p:cNvPr id="6" name="TextBox 5"/>
          <p:cNvSpPr txBox="1"/>
          <p:nvPr/>
        </p:nvSpPr>
        <p:spPr>
          <a:xfrm>
            <a:off x="72008" y="44624"/>
            <a:ext cx="9036496" cy="923330"/>
          </a:xfrm>
          <a:prstGeom prst="rect">
            <a:avLst/>
          </a:prstGeom>
          <a:noFill/>
        </p:spPr>
        <p:txBody>
          <a:bodyPr wrap="square" rtlCol="0">
            <a:spAutoFit/>
          </a:bodyPr>
          <a:lstStyle/>
          <a:p>
            <a:pPr algn="ctr"/>
            <a:r>
              <a:rPr lang="en-AU" sz="5400" b="1" dirty="0" smtClean="0"/>
              <a:t>Richard’s 8 </a:t>
            </a:r>
            <a:r>
              <a:rPr lang="en-AU" sz="5400" b="1" dirty="0"/>
              <a:t>secrets of success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67953"/>
            <a:ext cx="9144000" cy="6187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49594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112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159" t="3327" r="14397" b="4723"/>
          <a:stretch/>
        </p:blipFill>
        <p:spPr bwMode="auto">
          <a:xfrm>
            <a:off x="-1" y="0"/>
            <a:ext cx="921247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11560" y="476672"/>
            <a:ext cx="2627784" cy="2800767"/>
          </a:xfrm>
          <a:prstGeom prst="rect">
            <a:avLst/>
          </a:prstGeom>
          <a:noFill/>
        </p:spPr>
        <p:txBody>
          <a:bodyPr wrap="square" rtlCol="0">
            <a:spAutoFit/>
          </a:bodyPr>
          <a:lstStyle/>
          <a:p>
            <a:r>
              <a:rPr lang="en-AU" sz="4400" b="1" dirty="0"/>
              <a:t>What do you want to do for others? </a:t>
            </a:r>
          </a:p>
        </p:txBody>
      </p:sp>
    </p:spTree>
    <p:extLst>
      <p:ext uri="{BB962C8B-B14F-4D97-AF65-F5344CB8AC3E}">
        <p14:creationId xmlns:p14="http://schemas.microsoft.com/office/powerpoint/2010/main" val="291710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1229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4860" t="3125" r="14862" b="3125"/>
          <a:stretch/>
        </p:blipFill>
        <p:spPr bwMode="auto">
          <a:xfrm>
            <a:off x="-1" y="0"/>
            <a:ext cx="9144001"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1520" y="2132856"/>
            <a:ext cx="2627784" cy="3785652"/>
          </a:xfrm>
          <a:prstGeom prst="rect">
            <a:avLst/>
          </a:prstGeom>
          <a:noFill/>
        </p:spPr>
        <p:txBody>
          <a:bodyPr wrap="square" rtlCol="0">
            <a:spAutoFit/>
          </a:bodyPr>
          <a:lstStyle/>
          <a:p>
            <a:r>
              <a:rPr lang="en-AU" sz="4000" b="1" dirty="0"/>
              <a:t>What can you do </a:t>
            </a:r>
            <a:r>
              <a:rPr lang="en-AU" sz="4000" b="1" dirty="0" smtClean="0"/>
              <a:t>for or </a:t>
            </a:r>
            <a:r>
              <a:rPr lang="en-AU" sz="4000" b="1" dirty="0"/>
              <a:t>give </a:t>
            </a:r>
            <a:r>
              <a:rPr lang="en-AU" sz="4000" b="1" dirty="0" smtClean="0"/>
              <a:t>to others </a:t>
            </a:r>
            <a:r>
              <a:rPr lang="en-AU" sz="4000" b="1" dirty="0"/>
              <a:t>that has value.</a:t>
            </a:r>
          </a:p>
          <a:p>
            <a:endParaRPr lang="en-AU" sz="4000" b="1" dirty="0"/>
          </a:p>
        </p:txBody>
      </p:sp>
    </p:spTree>
    <p:extLst>
      <p:ext uri="{BB962C8B-B14F-4D97-AF65-F5344CB8AC3E}">
        <p14:creationId xmlns:p14="http://schemas.microsoft.com/office/powerpoint/2010/main" val="26341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133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563" t="3327" r="16158" b="2922"/>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9512" y="372215"/>
            <a:ext cx="3672408" cy="2308324"/>
          </a:xfrm>
          <a:prstGeom prst="rect">
            <a:avLst/>
          </a:prstGeom>
          <a:noFill/>
        </p:spPr>
        <p:txBody>
          <a:bodyPr wrap="square" rtlCol="0">
            <a:spAutoFit/>
          </a:bodyPr>
          <a:lstStyle/>
          <a:p>
            <a:r>
              <a:rPr lang="en-AU" sz="4800" b="1" dirty="0"/>
              <a:t>Do you have lots </a:t>
            </a:r>
            <a:r>
              <a:rPr lang="en-AU" sz="4800" b="1" dirty="0" smtClean="0"/>
              <a:t>of ideas</a:t>
            </a:r>
            <a:r>
              <a:rPr lang="en-AU" sz="4800" b="1" dirty="0"/>
              <a:t>? </a:t>
            </a:r>
          </a:p>
          <a:p>
            <a:endParaRPr lang="en-AU" sz="4800" b="1" dirty="0"/>
          </a:p>
        </p:txBody>
      </p:sp>
      <p:sp>
        <p:nvSpPr>
          <p:cNvPr id="5" name="Rectangle 4"/>
          <p:cNvSpPr/>
          <p:nvPr/>
        </p:nvSpPr>
        <p:spPr>
          <a:xfrm>
            <a:off x="5580112" y="156772"/>
            <a:ext cx="4572000" cy="3477875"/>
          </a:xfrm>
          <a:prstGeom prst="rect">
            <a:avLst/>
          </a:prstGeom>
        </p:spPr>
        <p:txBody>
          <a:bodyPr>
            <a:spAutoFit/>
          </a:bodyPr>
          <a:lstStyle/>
          <a:p>
            <a:r>
              <a:rPr lang="en-AU" sz="3600" b="1" dirty="0" smtClean="0"/>
              <a:t>Do you think something should </a:t>
            </a:r>
          </a:p>
          <a:p>
            <a:r>
              <a:rPr lang="en-AU" sz="3600" b="1" dirty="0" smtClean="0"/>
              <a:t>be different in </a:t>
            </a:r>
          </a:p>
          <a:p>
            <a:r>
              <a:rPr lang="en-AU" sz="3600" b="1" dirty="0" smtClean="0"/>
              <a:t>the world? </a:t>
            </a:r>
          </a:p>
          <a:p>
            <a:r>
              <a:rPr lang="en-AU" sz="3600" b="1" dirty="0" smtClean="0"/>
              <a:t>Can you make it     </a:t>
            </a:r>
          </a:p>
          <a:p>
            <a:r>
              <a:rPr lang="en-AU" sz="3600" b="1" dirty="0"/>
              <a:t> </a:t>
            </a:r>
            <a:r>
              <a:rPr lang="en-AU" sz="3600" b="1" dirty="0" smtClean="0"/>
              <a:t>      happen?</a:t>
            </a:r>
            <a:endParaRPr lang="en-AU" sz="3600" b="1" dirty="0"/>
          </a:p>
        </p:txBody>
      </p:sp>
    </p:spTree>
    <p:extLst>
      <p:ext uri="{BB962C8B-B14F-4D97-AF65-F5344CB8AC3E}">
        <p14:creationId xmlns:p14="http://schemas.microsoft.com/office/powerpoint/2010/main" val="428647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143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563" t="3327" r="16158" b="2922"/>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716016" y="188640"/>
            <a:ext cx="3575545" cy="1938992"/>
          </a:xfrm>
          <a:prstGeom prst="rect">
            <a:avLst/>
          </a:prstGeom>
          <a:noFill/>
        </p:spPr>
        <p:txBody>
          <a:bodyPr wrap="square" rtlCol="0">
            <a:spAutoFit/>
          </a:bodyPr>
          <a:lstStyle/>
          <a:p>
            <a:r>
              <a:rPr lang="en-AU" sz="4000" b="1" dirty="0"/>
              <a:t>How many of these do you do often? </a:t>
            </a:r>
          </a:p>
        </p:txBody>
      </p:sp>
    </p:spTree>
    <p:extLst>
      <p:ext uri="{BB962C8B-B14F-4D97-AF65-F5344CB8AC3E}">
        <p14:creationId xmlns:p14="http://schemas.microsoft.com/office/powerpoint/2010/main" val="19750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153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724" t="6282" r="14218" b="3510"/>
          <a:stretch/>
        </p:blipFill>
        <p:spPr bwMode="auto">
          <a:xfrm>
            <a:off x="0" y="0"/>
            <a:ext cx="94732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79512" y="3982412"/>
            <a:ext cx="9289032" cy="2554545"/>
          </a:xfrm>
          <a:prstGeom prst="rect">
            <a:avLst/>
          </a:prstGeom>
          <a:solidFill>
            <a:schemeClr val="bg1"/>
          </a:solidFill>
        </p:spPr>
        <p:txBody>
          <a:bodyPr wrap="square">
            <a:spAutoFit/>
          </a:bodyPr>
          <a:lstStyle/>
          <a:p>
            <a:r>
              <a:rPr lang="en-AU" sz="3200" b="1" dirty="0"/>
              <a:t>When you try to do something, do you persist (do you keep trying again and again until you succeed</a:t>
            </a:r>
            <a:r>
              <a:rPr lang="en-AU" sz="3200" b="1" dirty="0" smtClean="0"/>
              <a:t>)?</a:t>
            </a:r>
          </a:p>
          <a:p>
            <a:endParaRPr lang="en-AU" sz="3200" b="1" dirty="0"/>
          </a:p>
          <a:p>
            <a:endParaRPr lang="en-AU" sz="3200" b="1" dirty="0" smtClean="0"/>
          </a:p>
          <a:p>
            <a:endParaRPr lang="en-AU" sz="3200" b="1" dirty="0"/>
          </a:p>
        </p:txBody>
      </p:sp>
      <p:sp>
        <p:nvSpPr>
          <p:cNvPr id="5" name="Rectangle 4"/>
          <p:cNvSpPr/>
          <p:nvPr/>
        </p:nvSpPr>
        <p:spPr>
          <a:xfrm>
            <a:off x="179512" y="5013176"/>
            <a:ext cx="9073008" cy="1569660"/>
          </a:xfrm>
          <a:prstGeom prst="rect">
            <a:avLst/>
          </a:prstGeom>
          <a:solidFill>
            <a:schemeClr val="bg1"/>
          </a:solidFill>
        </p:spPr>
        <p:txBody>
          <a:bodyPr wrap="square">
            <a:spAutoFit/>
          </a:bodyPr>
          <a:lstStyle/>
          <a:p>
            <a:r>
              <a:rPr lang="en-AU" sz="3200" b="1" dirty="0"/>
              <a:t>OR </a:t>
            </a:r>
          </a:p>
          <a:p>
            <a:r>
              <a:rPr lang="en-AU" sz="3200" b="1" dirty="0"/>
              <a:t>When you try to do something, do you give up (stop trying after one try)? </a:t>
            </a:r>
          </a:p>
        </p:txBody>
      </p:sp>
    </p:spTree>
    <p:extLst>
      <p:ext uri="{BB962C8B-B14F-4D97-AF65-F5344CB8AC3E}">
        <p14:creationId xmlns:p14="http://schemas.microsoft.com/office/powerpoint/2010/main" val="195112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1638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116" t="3802" r="15606" b="3907"/>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796136" y="3739679"/>
            <a:ext cx="3347864" cy="769441"/>
          </a:xfrm>
          <a:prstGeom prst="rect">
            <a:avLst/>
          </a:prstGeom>
          <a:solidFill>
            <a:schemeClr val="bg1"/>
          </a:solidFill>
        </p:spPr>
        <p:txBody>
          <a:bodyPr wrap="square" rtlCol="0">
            <a:spAutoFit/>
          </a:bodyPr>
          <a:lstStyle/>
          <a:p>
            <a:r>
              <a:rPr lang="en-AU" sz="4400" b="1" dirty="0" err="1" smtClean="0">
                <a:solidFill>
                  <a:schemeClr val="tx1">
                    <a:lumMod val="85000"/>
                    <a:lumOff val="15000"/>
                  </a:schemeClr>
                </a:solidFill>
              </a:rPr>
              <a:t>rrogance</a:t>
            </a:r>
            <a:endParaRPr lang="en-AU" sz="3200" b="1" dirty="0">
              <a:solidFill>
                <a:schemeClr val="tx1">
                  <a:lumMod val="85000"/>
                  <a:lumOff val="15000"/>
                </a:schemeClr>
              </a:solidFill>
            </a:endParaRPr>
          </a:p>
        </p:txBody>
      </p:sp>
      <p:sp>
        <p:nvSpPr>
          <p:cNvPr id="4" name="Rectangle 3"/>
          <p:cNvSpPr/>
          <p:nvPr/>
        </p:nvSpPr>
        <p:spPr>
          <a:xfrm>
            <a:off x="348383" y="5517232"/>
            <a:ext cx="8640960" cy="1200329"/>
          </a:xfrm>
          <a:prstGeom prst="rect">
            <a:avLst/>
          </a:prstGeom>
        </p:spPr>
        <p:txBody>
          <a:bodyPr wrap="square">
            <a:spAutoFit/>
          </a:bodyPr>
          <a:lstStyle/>
          <a:p>
            <a:r>
              <a:rPr lang="en-AU" sz="3600" b="1" dirty="0"/>
              <a:t>Do you persist through failure and other challenges?</a:t>
            </a:r>
          </a:p>
        </p:txBody>
      </p:sp>
    </p:spTree>
    <p:extLst>
      <p:ext uri="{BB962C8B-B14F-4D97-AF65-F5344CB8AC3E}">
        <p14:creationId xmlns:p14="http://schemas.microsoft.com/office/powerpoint/2010/main" val="226147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Can you remember….</a:t>
            </a:r>
            <a:endParaRPr lang="en-AU" dirty="0"/>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2258" t="33202" r="32335" b="40528"/>
          <a:stretch/>
        </p:blipFill>
        <p:spPr bwMode="auto">
          <a:xfrm>
            <a:off x="1403647" y="1988840"/>
            <a:ext cx="6178749"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72060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604" t="6304" r="15679" b="7585"/>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85256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32" y="0"/>
            <a:ext cx="911676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97121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295" t="3282" r="15324" b="4253"/>
          <a:stretch/>
        </p:blipFill>
        <p:spPr bwMode="auto">
          <a:xfrm>
            <a:off x="-44312" y="0"/>
            <a:ext cx="915281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23528" y="542290"/>
            <a:ext cx="7776864" cy="1446550"/>
          </a:xfrm>
          <a:prstGeom prst="rect">
            <a:avLst/>
          </a:prstGeom>
          <a:noFill/>
        </p:spPr>
        <p:txBody>
          <a:bodyPr wrap="square" rtlCol="0">
            <a:spAutoFit/>
          </a:bodyPr>
          <a:lstStyle/>
          <a:p>
            <a:r>
              <a:rPr lang="en-AU" sz="4400" b="1" dirty="0"/>
              <a:t>What are you passionate about?</a:t>
            </a:r>
          </a:p>
          <a:p>
            <a:endParaRPr lang="en-AU" sz="4400" b="1" dirty="0"/>
          </a:p>
        </p:txBody>
      </p:sp>
    </p:spTree>
    <p:extLst>
      <p:ext uri="{BB962C8B-B14F-4D97-AF65-F5344CB8AC3E}">
        <p14:creationId xmlns:p14="http://schemas.microsoft.com/office/powerpoint/2010/main" val="346735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670" t="3328" r="15052" b="2923"/>
          <a:stretch/>
        </p:blipFill>
        <p:spPr bwMode="auto">
          <a:xfrm>
            <a:off x="-36512" y="27384"/>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118141" y="2924944"/>
            <a:ext cx="3101931" cy="4524315"/>
          </a:xfrm>
          <a:prstGeom prst="rect">
            <a:avLst/>
          </a:prstGeom>
          <a:noFill/>
        </p:spPr>
        <p:txBody>
          <a:bodyPr wrap="square" rtlCol="0">
            <a:spAutoFit/>
          </a:bodyPr>
          <a:lstStyle/>
          <a:p>
            <a:r>
              <a:rPr lang="en-AU" sz="4800" b="1" dirty="0"/>
              <a:t>What would you do for love and not </a:t>
            </a:r>
            <a:r>
              <a:rPr lang="en-AU" sz="4800" b="1" dirty="0" smtClean="0"/>
              <a:t>for money</a:t>
            </a:r>
            <a:r>
              <a:rPr lang="en-AU" sz="4800" b="1" dirty="0"/>
              <a:t>? </a:t>
            </a:r>
          </a:p>
          <a:p>
            <a:endParaRPr lang="en-AU" sz="4800" b="1" dirty="0"/>
          </a:p>
        </p:txBody>
      </p:sp>
    </p:spTree>
    <p:extLst>
      <p:ext uri="{BB962C8B-B14F-4D97-AF65-F5344CB8AC3E}">
        <p14:creationId xmlns:p14="http://schemas.microsoft.com/office/powerpoint/2010/main" val="276993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470" t="3751" r="14138" b="4151"/>
          <a:stretch/>
        </p:blipFill>
        <p:spPr bwMode="auto">
          <a:xfrm>
            <a:off x="0" y="0"/>
            <a:ext cx="9144000" cy="672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16024" y="116632"/>
            <a:ext cx="3419872" cy="3477875"/>
          </a:xfrm>
          <a:prstGeom prst="rect">
            <a:avLst/>
          </a:prstGeom>
          <a:noFill/>
        </p:spPr>
        <p:txBody>
          <a:bodyPr wrap="square" rtlCol="0">
            <a:spAutoFit/>
          </a:bodyPr>
          <a:lstStyle/>
          <a:p>
            <a:r>
              <a:rPr lang="en-AU" sz="4400" b="1" dirty="0"/>
              <a:t>What do you </a:t>
            </a:r>
            <a:endParaRPr lang="en-AU" sz="4400" b="1" dirty="0" smtClean="0"/>
          </a:p>
          <a:p>
            <a:r>
              <a:rPr lang="en-AU" sz="4400" b="1" dirty="0" smtClean="0"/>
              <a:t>do </a:t>
            </a:r>
            <a:r>
              <a:rPr lang="en-AU" sz="4400" b="1" dirty="0"/>
              <a:t>that is hard work </a:t>
            </a:r>
            <a:r>
              <a:rPr lang="en-AU" sz="4400" b="1" dirty="0" smtClean="0"/>
              <a:t>but is also </a:t>
            </a:r>
          </a:p>
          <a:p>
            <a:r>
              <a:rPr lang="en-AU" sz="4400" b="1" dirty="0" smtClean="0"/>
              <a:t>fun</a:t>
            </a:r>
            <a:r>
              <a:rPr lang="en-AU" sz="4400" b="1" dirty="0"/>
              <a:t>?</a:t>
            </a:r>
          </a:p>
        </p:txBody>
      </p:sp>
    </p:spTree>
    <p:extLst>
      <p:ext uri="{BB962C8B-B14F-4D97-AF65-F5344CB8AC3E}">
        <p14:creationId xmlns:p14="http://schemas.microsoft.com/office/powerpoint/2010/main" val="246415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563" t="4658" r="16712" b="3901"/>
          <a:stretch/>
        </p:blipFill>
        <p:spPr bwMode="auto">
          <a:xfrm>
            <a:off x="72008" y="52658"/>
            <a:ext cx="9071992" cy="6689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0568" t="18828" r="30568" b="15259"/>
          <a:stretch/>
        </p:blipFill>
        <p:spPr bwMode="auto">
          <a:xfrm>
            <a:off x="72008" y="52658"/>
            <a:ext cx="2483768" cy="2368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971600" y="3645024"/>
            <a:ext cx="7560840" cy="2554545"/>
          </a:xfrm>
          <a:prstGeom prst="rect">
            <a:avLst/>
          </a:prstGeom>
          <a:solidFill>
            <a:schemeClr val="bg1"/>
          </a:solidFill>
        </p:spPr>
        <p:txBody>
          <a:bodyPr wrap="square" rtlCol="0">
            <a:spAutoFit/>
          </a:bodyPr>
          <a:lstStyle/>
          <a:p>
            <a:r>
              <a:rPr lang="en-AU" sz="4000" b="1" dirty="0"/>
              <a:t>What are you good at? </a:t>
            </a:r>
            <a:endParaRPr lang="en-AU" sz="4000" b="1" dirty="0" smtClean="0"/>
          </a:p>
          <a:p>
            <a:endParaRPr lang="en-AU" sz="4000" b="1" dirty="0"/>
          </a:p>
          <a:p>
            <a:r>
              <a:rPr lang="en-AU" sz="4000" b="1" dirty="0" smtClean="0"/>
              <a:t>What </a:t>
            </a:r>
            <a:r>
              <a:rPr lang="en-AU" sz="4000" b="1" dirty="0"/>
              <a:t>do you want to be good at</a:t>
            </a:r>
            <a:r>
              <a:rPr lang="en-AU" sz="4000" b="1" dirty="0" smtClean="0"/>
              <a:t>?</a:t>
            </a:r>
          </a:p>
          <a:p>
            <a:r>
              <a:rPr lang="en-AU" sz="4000" b="1" dirty="0" smtClean="0"/>
              <a:t> </a:t>
            </a:r>
            <a:endParaRPr lang="en-AU" sz="4000" b="1" dirty="0"/>
          </a:p>
        </p:txBody>
      </p:sp>
    </p:spTree>
    <p:extLst>
      <p:ext uri="{BB962C8B-B14F-4D97-AF65-F5344CB8AC3E}">
        <p14:creationId xmlns:p14="http://schemas.microsoft.com/office/powerpoint/2010/main" val="388782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391" t="3327" r="16330" b="2922"/>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27584" y="3573016"/>
            <a:ext cx="7848872" cy="2554545"/>
          </a:xfrm>
          <a:prstGeom prst="rect">
            <a:avLst/>
          </a:prstGeom>
          <a:solidFill>
            <a:schemeClr val="bg1"/>
          </a:solidFill>
        </p:spPr>
        <p:txBody>
          <a:bodyPr wrap="square" rtlCol="0">
            <a:spAutoFit/>
          </a:bodyPr>
          <a:lstStyle/>
          <a:p>
            <a:r>
              <a:rPr lang="en-AU" sz="4000" b="1" dirty="0"/>
              <a:t>What do you focus on? (Now) </a:t>
            </a:r>
            <a:endParaRPr lang="en-AU" sz="4000" b="1" dirty="0" smtClean="0"/>
          </a:p>
          <a:p>
            <a:endParaRPr lang="en-AU" sz="4000" b="1" dirty="0"/>
          </a:p>
          <a:p>
            <a:r>
              <a:rPr lang="en-AU" sz="4000" b="1" dirty="0" smtClean="0"/>
              <a:t>What </a:t>
            </a:r>
            <a:r>
              <a:rPr lang="en-AU" sz="4000" b="1" dirty="0"/>
              <a:t>would you like to focus on? (later in life)</a:t>
            </a:r>
          </a:p>
        </p:txBody>
      </p:sp>
    </p:spTree>
    <p:extLst>
      <p:ext uri="{BB962C8B-B14F-4D97-AF65-F5344CB8AC3E}">
        <p14:creationId xmlns:p14="http://schemas.microsoft.com/office/powerpoint/2010/main" val="370292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563" t="3826" r="16159" b="3907"/>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79512" y="260648"/>
            <a:ext cx="2808312" cy="2554545"/>
          </a:xfrm>
          <a:prstGeom prst="rect">
            <a:avLst/>
          </a:prstGeom>
          <a:solidFill>
            <a:schemeClr val="bg1"/>
          </a:solidFill>
        </p:spPr>
        <p:txBody>
          <a:bodyPr wrap="square">
            <a:spAutoFit/>
          </a:bodyPr>
          <a:lstStyle/>
          <a:p>
            <a:r>
              <a:rPr lang="en-AU" sz="4000" b="1" dirty="0"/>
              <a:t>How do you push yourself to succeed? </a:t>
            </a:r>
          </a:p>
        </p:txBody>
      </p:sp>
    </p:spTree>
    <p:extLst>
      <p:ext uri="{BB962C8B-B14F-4D97-AF65-F5344CB8AC3E}">
        <p14:creationId xmlns:p14="http://schemas.microsoft.com/office/powerpoint/2010/main" val="72331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563" t="3327" r="16158" b="2922"/>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51521" y="3864585"/>
            <a:ext cx="8640960" cy="2554545"/>
          </a:xfrm>
          <a:prstGeom prst="rect">
            <a:avLst/>
          </a:prstGeom>
          <a:solidFill>
            <a:schemeClr val="bg1"/>
          </a:solidFill>
        </p:spPr>
        <p:txBody>
          <a:bodyPr wrap="square">
            <a:spAutoFit/>
          </a:bodyPr>
          <a:lstStyle/>
          <a:p>
            <a:pPr algn="ctr"/>
            <a:r>
              <a:rPr lang="en-AU" sz="4000" b="1" dirty="0"/>
              <a:t>Can you push yourself through </a:t>
            </a:r>
            <a:endParaRPr lang="en-AU" sz="4000" b="1" dirty="0" smtClean="0"/>
          </a:p>
          <a:p>
            <a:pPr algn="ctr"/>
            <a:r>
              <a:rPr lang="en-AU" sz="4000" b="1" dirty="0" smtClean="0"/>
              <a:t>doubt </a:t>
            </a:r>
            <a:r>
              <a:rPr lang="en-AU" sz="4000" b="1" dirty="0"/>
              <a:t>and shyness</a:t>
            </a:r>
            <a:r>
              <a:rPr lang="en-AU" sz="4000" b="1" dirty="0" smtClean="0"/>
              <a:t>? </a:t>
            </a:r>
          </a:p>
          <a:p>
            <a:pPr algn="ctr"/>
            <a:endParaRPr lang="en-AU" sz="4000" b="1" dirty="0" smtClean="0"/>
          </a:p>
          <a:p>
            <a:pPr algn="ctr"/>
            <a:r>
              <a:rPr lang="en-AU" sz="4000" b="1" dirty="0" smtClean="0"/>
              <a:t>Who or what pushes you?</a:t>
            </a:r>
          </a:p>
        </p:txBody>
      </p:sp>
    </p:spTree>
    <p:extLst>
      <p:ext uri="{BB962C8B-B14F-4D97-AF65-F5344CB8AC3E}">
        <p14:creationId xmlns:p14="http://schemas.microsoft.com/office/powerpoint/2010/main" val="86639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052" t="3633" r="14670" b="4312"/>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115616" y="5805264"/>
            <a:ext cx="7560840" cy="707886"/>
          </a:xfrm>
          <a:prstGeom prst="rect">
            <a:avLst/>
          </a:prstGeom>
          <a:noFill/>
        </p:spPr>
        <p:txBody>
          <a:bodyPr wrap="square" rtlCol="0">
            <a:spAutoFit/>
          </a:bodyPr>
          <a:lstStyle/>
          <a:p>
            <a:r>
              <a:rPr lang="en-AU" sz="4000" b="1" dirty="0"/>
              <a:t>Who pushes you to succeed? </a:t>
            </a:r>
          </a:p>
        </p:txBody>
      </p:sp>
    </p:spTree>
    <p:extLst>
      <p:ext uri="{BB962C8B-B14F-4D97-AF65-F5344CB8AC3E}">
        <p14:creationId xmlns:p14="http://schemas.microsoft.com/office/powerpoint/2010/main" val="330449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TotalTime>
  <Words>1426</Words>
  <Application>Microsoft Office PowerPoint</Application>
  <PresentationFormat>On-screen Show (4:3)</PresentationFormat>
  <Paragraphs>107</Paragraphs>
  <Slides>18</Slides>
  <Notes>17</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Can you remember….</vt:lpstr>
      <vt:lpstr>PowerPoint Presentation</vt:lpstr>
      <vt:lpstr>PowerPoint Presentation</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Nicole</dc:creator>
  <cp:lastModifiedBy>Admin</cp:lastModifiedBy>
  <cp:revision>41</cp:revision>
  <dcterms:created xsi:type="dcterms:W3CDTF">2012-11-19T15:39:13Z</dcterms:created>
  <dcterms:modified xsi:type="dcterms:W3CDTF">2017-04-05T17:36:55Z</dcterms:modified>
</cp:coreProperties>
</file>